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1"/>
  </p:sldMasterIdLst>
  <p:notesMasterIdLst>
    <p:notesMasterId r:id="rId34"/>
  </p:notesMasterIdLst>
  <p:handoutMasterIdLst>
    <p:handoutMasterId r:id="rId35"/>
  </p:handoutMasterIdLst>
  <p:sldIdLst>
    <p:sldId id="582" r:id="rId2"/>
    <p:sldId id="591" r:id="rId3"/>
    <p:sldId id="589" r:id="rId4"/>
    <p:sldId id="1032" r:id="rId5"/>
    <p:sldId id="1033" r:id="rId6"/>
    <p:sldId id="1015" r:id="rId7"/>
    <p:sldId id="1034" r:id="rId8"/>
    <p:sldId id="587" r:id="rId9"/>
    <p:sldId id="594" r:id="rId10"/>
    <p:sldId id="580" r:id="rId11"/>
    <p:sldId id="610" r:id="rId12"/>
    <p:sldId id="1010" r:id="rId13"/>
    <p:sldId id="596" r:id="rId14"/>
    <p:sldId id="597" r:id="rId15"/>
    <p:sldId id="600" r:id="rId16"/>
    <p:sldId id="601" r:id="rId17"/>
    <p:sldId id="1037" r:id="rId18"/>
    <p:sldId id="1038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1036" r:id="rId27"/>
    <p:sldId id="1035" r:id="rId28"/>
    <p:sldId id="1021" r:id="rId29"/>
    <p:sldId id="1039" r:id="rId30"/>
    <p:sldId id="1028" r:id="rId31"/>
    <p:sldId id="262" r:id="rId32"/>
    <p:sldId id="1040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I for Chemistry" id="{23FB1278-5802-439E-9348-55799C4249DF}">
          <p14:sldIdLst>
            <p14:sldId id="582"/>
            <p14:sldId id="591"/>
            <p14:sldId id="589"/>
            <p14:sldId id="1032"/>
            <p14:sldId id="1033"/>
            <p14:sldId id="1015"/>
            <p14:sldId id="1034"/>
            <p14:sldId id="587"/>
            <p14:sldId id="594"/>
            <p14:sldId id="580"/>
            <p14:sldId id="610"/>
            <p14:sldId id="1010"/>
            <p14:sldId id="596"/>
            <p14:sldId id="597"/>
            <p14:sldId id="600"/>
            <p14:sldId id="601"/>
            <p14:sldId id="1037"/>
            <p14:sldId id="1038"/>
            <p14:sldId id="602"/>
            <p14:sldId id="603"/>
            <p14:sldId id="604"/>
            <p14:sldId id="605"/>
            <p14:sldId id="606"/>
            <p14:sldId id="607"/>
            <p14:sldId id="608"/>
            <p14:sldId id="1036"/>
            <p14:sldId id="1035"/>
            <p14:sldId id="1021"/>
            <p14:sldId id="1039"/>
            <p14:sldId id="1028"/>
            <p14:sldId id="262"/>
            <p14:sldId id="1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hristiansen" initials="MC" lastIdx="14" clrIdx="0"/>
  <p:cmAuthor id="2" name="Dion" initials="D" lastIdx="1" clrIdx="1">
    <p:extLst>
      <p:ext uri="{19B8F6BF-5375-455C-9EA6-DF929625EA0E}">
        <p15:presenceInfo xmlns:p15="http://schemas.microsoft.com/office/powerpoint/2012/main" userId="Dion" providerId="None"/>
      </p:ext>
    </p:extLst>
  </p:cmAuthor>
  <p:cmAuthor id="3" name="Gu" initials="G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06C"/>
    <a:srgbClr val="0000FF"/>
    <a:srgbClr val="FAC806"/>
    <a:srgbClr val="00FF00"/>
    <a:srgbClr val="00316C"/>
    <a:srgbClr val="E6AA00"/>
    <a:srgbClr val="5C8E3A"/>
    <a:srgbClr val="FFBF00"/>
    <a:srgbClr val="70AB46"/>
    <a:srgbClr val="003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146" autoAdjust="0"/>
  </p:normalViewPr>
  <p:slideViewPr>
    <p:cSldViewPr>
      <p:cViewPr>
        <p:scale>
          <a:sx n="75" d="100"/>
          <a:sy n="75" d="100"/>
        </p:scale>
        <p:origin x="163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251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6C744-6D63-4244-BF2D-9B94EBE5F8C8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E8F8-B06B-4160-8A49-B1881A9DAD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530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A6F783-BFE5-46C2-A6FF-183F62C5E0F4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29D306-E699-479B-9FD1-52D62BF04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8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6" t="12122" r="22760" b="18784"/>
          <a:stretch/>
        </p:blipFill>
        <p:spPr>
          <a:xfrm flipH="1">
            <a:off x="552704" y="685800"/>
            <a:ext cx="3390900" cy="4648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911600" y="685800"/>
            <a:ext cx="7950200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9805" y="685800"/>
            <a:ext cx="222899" cy="4648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400" y="5345575"/>
            <a:ext cx="43942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13" name="Text Placeholder 1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448799" y="5345575"/>
            <a:ext cx="2350247" cy="549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kumimoji="1" lang="en-US" sz="3600" b="0" kern="1200" dirty="0" smtClean="0">
                <a:solidFill>
                  <a:srgbClr val="262626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572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indent="0">
              <a:buNone/>
              <a:defRPr kumimoji="1" lang="en-US" sz="2400" b="1" kern="1200" dirty="0" smtClean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indent="0">
              <a:buNone/>
              <a:defRPr kumimoji="1" lang="en-US" sz="2400" b="1" kern="1200" dirty="0">
                <a:solidFill>
                  <a:srgbClr val="262626"/>
                </a:solidFill>
                <a:latin typeface="Arial" charset="0"/>
                <a:ea typeface="+mn-ea"/>
                <a:cs typeface="Times New Roman" pitchFamily="18" charset="0"/>
              </a:defRPr>
            </a:lvl5pPr>
          </a:lstStyle>
          <a:p>
            <a:pPr lvl="0"/>
            <a:r>
              <a:rPr lang="en-US" altLang="ko-KR" dirty="0"/>
              <a:t>2022-03-28</a:t>
            </a:r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4114801" y="2743200"/>
            <a:ext cx="7670800" cy="232447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marL="0" indent="0" algn="r">
              <a:buFont typeface="Arial" pitchFamily="34" charset="0"/>
              <a:buNone/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32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F36A-7AAD-B348-342B-0BCCBA4C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3206"/>
            <a:ext cx="11582400" cy="71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B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4389E2E-D3C4-D4BB-8C81-D81CD692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56350"/>
            <a:ext cx="609600" cy="365125"/>
          </a:xfrm>
        </p:spPr>
        <p:txBody>
          <a:bodyPr/>
          <a:lstStyle>
            <a:lvl1pPr algn="r">
              <a:defRPr sz="2400">
                <a:solidFill>
                  <a:srgbClr val="00306C"/>
                </a:solidFill>
              </a:defRPr>
            </a:lvl1pPr>
          </a:lstStyle>
          <a:p>
            <a:fld id="{B16D1DF9-AE18-45A5-859D-182A1E6E62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2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533D-64E4-8203-ADCF-20BCC12C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3206"/>
            <a:ext cx="11582400" cy="71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BC6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13C0-7F59-9D48-1438-8433BCEB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5957"/>
            <a:ext cx="11582400" cy="49610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8F1E-3200-7805-0010-06FDB2D2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56350"/>
            <a:ext cx="609600" cy="365125"/>
          </a:xfrm>
        </p:spPr>
        <p:txBody>
          <a:bodyPr/>
          <a:lstStyle>
            <a:lvl1pPr algn="r">
              <a:defRPr sz="2400">
                <a:solidFill>
                  <a:srgbClr val="00306C"/>
                </a:solidFill>
              </a:defRPr>
            </a:lvl1pPr>
          </a:lstStyle>
          <a:p>
            <a:fld id="{B16D1DF9-AE18-45A5-859D-182A1E6E621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85;p2">
            <a:extLst>
              <a:ext uri="{FF2B5EF4-FFF2-40B4-BE49-F238E27FC236}">
                <a16:creationId xmlns:a16="http://schemas.microsoft.com/office/drawing/2014/main" id="{412DE8B1-47A4-AED9-BC7C-C6AC657731E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9784" y="6356350"/>
            <a:ext cx="1694691" cy="402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78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8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4" r:id="rId2"/>
    <p:sldLayoutId id="214748370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21" Type="http://schemas.openxmlformats.org/officeDocument/2006/relationships/image" Target="../media/image38.jpe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lThdr3O5Q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K6y8DAPN_0?start=217&amp;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Geun Ho Gu</a:t>
            </a:r>
            <a:endParaRPr lang="en-US" altLang="ko-KR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86200" y="2362200"/>
            <a:ext cx="7899401" cy="2705475"/>
          </a:xfrm>
        </p:spPr>
        <p:txBody>
          <a:bodyPr/>
          <a:lstStyle/>
          <a:p>
            <a:r>
              <a:rPr lang="en-US" altLang="ko-KR" sz="6600" dirty="0"/>
              <a:t>Artificial Intelligence</a:t>
            </a:r>
            <a:endParaRPr lang="en-US" sz="115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448799" y="5345575"/>
            <a:ext cx="2350247" cy="826626"/>
          </a:xfrm>
        </p:spPr>
        <p:txBody>
          <a:bodyPr>
            <a:normAutofit/>
          </a:bodyPr>
          <a:lstStyle/>
          <a:p>
            <a:r>
              <a:rPr lang="en-US" altLang="ko-KR" dirty="0"/>
              <a:t>2024-02-25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876043" y="685800"/>
            <a:ext cx="4983462" cy="720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>
                <a:tab pos="11141075" algn="r"/>
              </a:tabLst>
            </a:pPr>
            <a:r>
              <a:rPr lang="en-US" sz="2400" u="sng" dirty="0">
                <a:solidFill>
                  <a:schemeClr val="bg1"/>
                </a:solidFill>
              </a:rPr>
              <a:t>Korea Institute of Energy Technology</a:t>
            </a:r>
          </a:p>
        </p:txBody>
      </p:sp>
    </p:spTree>
    <p:extLst>
      <p:ext uri="{BB962C8B-B14F-4D97-AF65-F5344CB8AC3E}">
        <p14:creationId xmlns:p14="http://schemas.microsoft.com/office/powerpoint/2010/main" val="203692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2"/>
    </mc:Choice>
    <mc:Fallback xmlns="">
      <p:transition spd="slow" advTm="25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Renewable Energy Society Portfolio</a:t>
            </a:r>
          </a:p>
        </p:txBody>
      </p: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3904" y="1015752"/>
            <a:ext cx="4843041" cy="4963391"/>
            <a:chOff x="7403904" y="1142441"/>
            <a:chExt cx="4843041" cy="4963391"/>
          </a:xfrm>
        </p:grpSpPr>
        <p:sp>
          <p:nvSpPr>
            <p:cNvPr id="6" name="Rounded Rectangle 5"/>
            <p:cNvSpPr/>
            <p:nvPr/>
          </p:nvSpPr>
          <p:spPr>
            <a:xfrm>
              <a:off x="7403904" y="1588952"/>
              <a:ext cx="2254445" cy="4516880"/>
            </a:xfrm>
            <a:prstGeom prst="roundRect">
              <a:avLst/>
            </a:prstGeom>
            <a:ln w="190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284541" y="1142441"/>
              <a:ext cx="1848465" cy="2544656"/>
            </a:xfrm>
            <a:prstGeom prst="roundRect">
              <a:avLst/>
            </a:prstGeom>
            <a:ln w="19050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94591" y="1637222"/>
              <a:ext cx="2073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Catalysts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73875" y="1145851"/>
              <a:ext cx="20730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Photoactive materials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2313268" y="4016999"/>
            <a:ext cx="1828800" cy="1825600"/>
          </a:xfrm>
          <a:prstGeom prst="roundRect">
            <a:avLst/>
          </a:prstGeom>
          <a:ln w="19050">
            <a:solidFill>
              <a:srgbClr val="DCDCD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13268" y="1972198"/>
            <a:ext cx="1828800" cy="1692132"/>
          </a:xfrm>
          <a:prstGeom prst="roundRect">
            <a:avLst/>
          </a:prstGeom>
          <a:ln w="19050">
            <a:solidFill>
              <a:srgbClr val="DCDCD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071289" y="3610396"/>
            <a:ext cx="1828800" cy="2637108"/>
          </a:xfrm>
          <a:prstGeom prst="roundRect">
            <a:avLst/>
          </a:prstGeom>
          <a:ln w="19050">
            <a:solidFill>
              <a:srgbClr val="1E567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071289" y="1264381"/>
            <a:ext cx="1828800" cy="2153319"/>
          </a:xfrm>
          <a:prstGeom prst="roundRect">
            <a:avLst/>
          </a:prstGeom>
          <a:ln w="19050">
            <a:solidFill>
              <a:srgbClr val="1E567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9612" y="5054911"/>
            <a:ext cx="1202511" cy="60660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94223" y="1264381"/>
            <a:ext cx="1143000" cy="134597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30563" y="2095540"/>
            <a:ext cx="870321" cy="4579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Coal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4223" y="2934860"/>
            <a:ext cx="1143000" cy="161615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2951" y="3952384"/>
            <a:ext cx="1045545" cy="4579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Natural gas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4223" y="4875514"/>
            <a:ext cx="1143000" cy="134597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42951" y="5786607"/>
            <a:ext cx="1045545" cy="4579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Oil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494782" y="5338159"/>
            <a:ext cx="1465772" cy="4579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Refinery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306381" y="3141633"/>
            <a:ext cx="1842574" cy="4579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Powerplant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994537" y="3048037"/>
            <a:ext cx="1982304" cy="3451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Fuels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994537" y="5740711"/>
            <a:ext cx="1982304" cy="4579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Plastics, Chemicals</a:t>
            </a:r>
          </a:p>
        </p:txBody>
      </p:sp>
      <p:cxnSp>
        <p:nvCxnSpPr>
          <p:cNvPr id="26" name="Elbow Connector 25"/>
          <p:cNvCxnSpPr>
            <a:stCxn id="16" idx="3"/>
            <a:endCxn id="11" idx="1"/>
          </p:cNvCxnSpPr>
          <p:nvPr/>
        </p:nvCxnSpPr>
        <p:spPr>
          <a:xfrm>
            <a:off x="1237223" y="1937370"/>
            <a:ext cx="1076045" cy="88089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8" idx="3"/>
            <a:endCxn id="10" idx="1"/>
          </p:cNvCxnSpPr>
          <p:nvPr/>
        </p:nvCxnSpPr>
        <p:spPr>
          <a:xfrm>
            <a:off x="1237223" y="3742937"/>
            <a:ext cx="1076045" cy="11868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" idx="3"/>
            <a:endCxn id="10" idx="1"/>
          </p:cNvCxnSpPr>
          <p:nvPr/>
        </p:nvCxnSpPr>
        <p:spPr>
          <a:xfrm flipV="1">
            <a:off x="1237223" y="4929799"/>
            <a:ext cx="1076045" cy="6187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2"/>
            <a:endCxn id="10" idx="0"/>
          </p:cNvCxnSpPr>
          <p:nvPr/>
        </p:nvCxnSpPr>
        <p:spPr>
          <a:xfrm>
            <a:off x="3227668" y="3664330"/>
            <a:ext cx="0" cy="3526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  <a:endCxn id="13" idx="1"/>
          </p:cNvCxnSpPr>
          <p:nvPr/>
        </p:nvCxnSpPr>
        <p:spPr>
          <a:xfrm flipV="1">
            <a:off x="4142068" y="2341041"/>
            <a:ext cx="929221" cy="25887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" idx="3"/>
            <a:endCxn id="12" idx="1"/>
          </p:cNvCxnSpPr>
          <p:nvPr/>
        </p:nvCxnSpPr>
        <p:spPr>
          <a:xfrm flipV="1">
            <a:off x="4142068" y="4928950"/>
            <a:ext cx="929221" cy="8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6900090" y="800904"/>
            <a:ext cx="5079649" cy="5463631"/>
            <a:chOff x="6900090" y="927593"/>
            <a:chExt cx="5079649" cy="5463631"/>
          </a:xfrm>
        </p:grpSpPr>
        <p:sp>
          <p:nvSpPr>
            <p:cNvPr id="33" name="Rounded Rectangle 32"/>
            <p:cNvSpPr/>
            <p:nvPr/>
          </p:nvSpPr>
          <p:spPr>
            <a:xfrm>
              <a:off x="10396700" y="1962034"/>
              <a:ext cx="1583039" cy="169618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33991" y="927593"/>
              <a:ext cx="31561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B050"/>
                  </a:solidFill>
                </a:rPr>
                <a:t>Renewable industry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627064" y="2174194"/>
              <a:ext cx="1828800" cy="1692132"/>
            </a:xfrm>
            <a:prstGeom prst="roundRect">
              <a:avLst/>
            </a:prstGeom>
            <a:ln w="19050">
              <a:solidFill>
                <a:srgbClr val="DCDCD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E9F3FF"/>
                </a:clrFrom>
                <a:clrTo>
                  <a:srgbClr val="E9F3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6242" y="2263789"/>
              <a:ext cx="1136315" cy="1233499"/>
            </a:xfrm>
            <a:prstGeom prst="rect">
              <a:avLst/>
            </a:prstGeom>
          </p:spPr>
        </p:pic>
        <p:sp>
          <p:nvSpPr>
            <p:cNvPr id="37" name="Rounded Rectangle 36"/>
            <p:cNvSpPr/>
            <p:nvPr/>
          </p:nvSpPr>
          <p:spPr>
            <a:xfrm>
              <a:off x="7627064" y="4113613"/>
              <a:ext cx="1828800" cy="1768059"/>
            </a:xfrm>
            <a:prstGeom prst="roundRect">
              <a:avLst/>
            </a:prstGeom>
            <a:ln w="19050">
              <a:solidFill>
                <a:srgbClr val="DCDCD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87155" y="4232347"/>
              <a:ext cx="394301" cy="266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396700" y="5168592"/>
              <a:ext cx="1583039" cy="1222632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0473263" y="5933291"/>
              <a:ext cx="1429912" cy="45793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Biomass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0473263" y="3131692"/>
              <a:ext cx="1429912" cy="45793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Solar, wind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26557" y="5459266"/>
              <a:ext cx="142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Bio </a:t>
              </a:r>
              <a:r>
                <a:rPr lang="en-US" sz="2000" b="1" dirty="0"/>
                <a:t>refinery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00694" y="3427042"/>
              <a:ext cx="18815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00B050"/>
                  </a:solidFill>
                </a:rPr>
                <a:t>Electrolyis</a:t>
              </a:r>
              <a:r>
                <a:rPr lang="en-US" sz="2000" b="1" dirty="0">
                  <a:solidFill>
                    <a:srgbClr val="00B050"/>
                  </a:solidFill>
                </a:rPr>
                <a:t> </a:t>
              </a:r>
              <a:r>
                <a:rPr lang="en-US" sz="2000" b="1" dirty="0"/>
                <a:t>plant</a:t>
              </a:r>
            </a:p>
          </p:txBody>
        </p:sp>
        <p:cxnSp>
          <p:nvCxnSpPr>
            <p:cNvPr id="44" name="Elbow Connector 43"/>
            <p:cNvCxnSpPr>
              <a:stCxn id="33" idx="1"/>
              <a:endCxn id="37" idx="3"/>
            </p:cNvCxnSpPr>
            <p:nvPr/>
          </p:nvCxnSpPr>
          <p:spPr>
            <a:xfrm rot="10800000" flipV="1">
              <a:off x="9455864" y="2810125"/>
              <a:ext cx="940836" cy="218751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51" idx="1"/>
              <a:endCxn id="35" idx="3"/>
            </p:cNvCxnSpPr>
            <p:nvPr/>
          </p:nvCxnSpPr>
          <p:spPr>
            <a:xfrm rot="10800000">
              <a:off x="9455864" y="3020260"/>
              <a:ext cx="940836" cy="1393146"/>
            </a:xfrm>
            <a:prstGeom prst="bentConnector3">
              <a:avLst>
                <a:gd name="adj1" fmla="val 2610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39" idx="1"/>
              <a:endCxn id="37" idx="3"/>
            </p:cNvCxnSpPr>
            <p:nvPr/>
          </p:nvCxnSpPr>
          <p:spPr>
            <a:xfrm rot="10800000">
              <a:off x="9455864" y="4997644"/>
              <a:ext cx="940836" cy="782265"/>
            </a:xfrm>
            <a:prstGeom prst="bentConnector3">
              <a:avLst>
                <a:gd name="adj1" fmla="val 50405"/>
              </a:avLst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5" idx="1"/>
              <a:endCxn id="13" idx="3"/>
            </p:cNvCxnSpPr>
            <p:nvPr/>
          </p:nvCxnSpPr>
          <p:spPr>
            <a:xfrm rot="10800000">
              <a:off x="6900090" y="2506634"/>
              <a:ext cx="726975" cy="51362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35" idx="1"/>
              <a:endCxn id="12" idx="3"/>
            </p:cNvCxnSpPr>
            <p:nvPr/>
          </p:nvCxnSpPr>
          <p:spPr>
            <a:xfrm rot="10800000" flipV="1">
              <a:off x="6900090" y="3020259"/>
              <a:ext cx="726975" cy="207428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37" idx="1"/>
              <a:endCxn id="13" idx="3"/>
            </p:cNvCxnSpPr>
            <p:nvPr/>
          </p:nvCxnSpPr>
          <p:spPr>
            <a:xfrm rot="10800000">
              <a:off x="6900090" y="2506635"/>
              <a:ext cx="726975" cy="249100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33" idx="1"/>
              <a:endCxn id="35" idx="3"/>
            </p:cNvCxnSpPr>
            <p:nvPr/>
          </p:nvCxnSpPr>
          <p:spPr>
            <a:xfrm rot="10800000" flipV="1">
              <a:off x="9455864" y="2810126"/>
              <a:ext cx="940836" cy="210134"/>
            </a:xfrm>
            <a:prstGeom prst="bentConnector3">
              <a:avLst>
                <a:gd name="adj1" fmla="val 2610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10396700" y="3741269"/>
              <a:ext cx="1583039" cy="1344273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4" descr="CO2 moleky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956" y="4170458"/>
              <a:ext cx="644526" cy="458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8521" y="3815813"/>
              <a:ext cx="533709" cy="362437"/>
            </a:xfrm>
            <a:prstGeom prst="rect">
              <a:avLst/>
            </a:prstGeom>
          </p:spPr>
        </p:pic>
        <p:sp>
          <p:nvSpPr>
            <p:cNvPr id="54" name="Rounded Rectangle 53"/>
            <p:cNvSpPr/>
            <p:nvPr/>
          </p:nvSpPr>
          <p:spPr>
            <a:xfrm>
              <a:off x="10473263" y="4592526"/>
              <a:ext cx="1429912" cy="45793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</a:t>
              </a:r>
              <a:r>
                <a:rPr lang="en-US" sz="2000" b="1" baseline="-25000" dirty="0">
                  <a:solidFill>
                    <a:schemeClr val="tx1"/>
                  </a:solidFill>
                </a:rPr>
                <a:t>2</a:t>
              </a:r>
              <a:r>
                <a:rPr lang="en-US" sz="2000" b="1" dirty="0">
                  <a:solidFill>
                    <a:schemeClr val="tx1"/>
                  </a:solidFill>
                </a:rPr>
                <a:t>O, CO</a:t>
              </a:r>
              <a:r>
                <a:rPr lang="en-US" sz="2000" b="1" baseline="-25000" dirty="0">
                  <a:solidFill>
                    <a:schemeClr val="tx1"/>
                  </a:solidFill>
                </a:rPr>
                <a:t>2</a:t>
              </a:r>
              <a:r>
                <a:rPr lang="en-US" sz="2000" b="1" dirty="0">
                  <a:solidFill>
                    <a:schemeClr val="tx1"/>
                  </a:solidFill>
                </a:rPr>
                <a:t>, N</a:t>
              </a:r>
              <a:r>
                <a:rPr lang="en-US" sz="2000" b="1" baseline="-25000" dirty="0">
                  <a:solidFill>
                    <a:schemeClr val="tx1"/>
                  </a:solidFill>
                </a:rPr>
                <a:t>2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603290" y="3762283"/>
              <a:ext cx="483104" cy="469496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462" y="4397249"/>
              <a:ext cx="1627838" cy="94109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73788" y="5302393"/>
              <a:ext cx="1229466" cy="71686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6347" y="2250851"/>
              <a:ext cx="808506" cy="86639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0063" y="2674057"/>
              <a:ext cx="586153" cy="57419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08683" y="2067592"/>
              <a:ext cx="812402" cy="707575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2027899" y="800904"/>
            <a:ext cx="2309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Fossil industry</a:t>
            </a:r>
          </a:p>
        </p:txBody>
      </p:sp>
      <p:cxnSp>
        <p:nvCxnSpPr>
          <p:cNvPr id="62" name="Elbow Connector 22">
            <a:extLst>
              <a:ext uri="{FF2B5EF4-FFF2-40B4-BE49-F238E27FC236}">
                <a16:creationId xmlns:a16="http://schemas.microsoft.com/office/drawing/2014/main" id="{D59D61E3-2471-414A-A9FB-44192E0DD863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237223" y="2818264"/>
            <a:ext cx="1076045" cy="51011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167145" y="1346335"/>
            <a:ext cx="1010302" cy="783856"/>
          </a:xfrm>
          <a:prstGeom prst="roundRect">
            <a:avLst/>
          </a:prstGeom>
          <a:blipFill>
            <a:blip r:embed="rId13"/>
            <a:srcRect/>
            <a:stretch>
              <a:fillRect l="-32800" t="-22077" r="-28676" b="-226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42951" y="3028463"/>
            <a:ext cx="1064567" cy="858912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>
            <a:spLocks noChangeAspect="1"/>
          </p:cNvSpPr>
          <p:nvPr/>
        </p:nvSpPr>
        <p:spPr>
          <a:xfrm>
            <a:off x="162857" y="4990428"/>
            <a:ext cx="1011713" cy="943355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9" t="9420" r="10285" b="8600"/>
          <a:stretch/>
        </p:blipFill>
        <p:spPr>
          <a:xfrm>
            <a:off x="2527945" y="2090809"/>
            <a:ext cx="1449843" cy="114638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72" y="4292911"/>
            <a:ext cx="947785" cy="75822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9436" y="4560473"/>
            <a:ext cx="894257" cy="3829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34" y="3700463"/>
            <a:ext cx="1396708" cy="6983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69" y="1275682"/>
            <a:ext cx="956314" cy="62758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4396" y="1842619"/>
            <a:ext cx="1112597" cy="78127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2833" y="2618462"/>
            <a:ext cx="1650073" cy="47286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169858" y="6123801"/>
            <a:ext cx="330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lincense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free images from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freepik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pixabay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used&gt;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8978" y="4398818"/>
            <a:ext cx="1323856" cy="89265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924870" y="6478935"/>
            <a:ext cx="9128025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DOE, Hydrogen Production &amp; Delivery Program, June 2017 ; </a:t>
            </a:r>
            <a:r>
              <a:rPr lang="en-US" dirty="0" err="1">
                <a:solidFill>
                  <a:schemeClr val="tx1"/>
                </a:solidFill>
              </a:rPr>
              <a:t>Daoutidis</a:t>
            </a:r>
            <a:r>
              <a:rPr lang="en-US" dirty="0">
                <a:solidFill>
                  <a:schemeClr val="tx1"/>
                </a:solidFill>
              </a:rPr>
              <a:t> et al. </a:t>
            </a:r>
            <a:r>
              <a:rPr lang="en-US" i="1" dirty="0">
                <a:solidFill>
                  <a:schemeClr val="tx1"/>
                </a:solidFill>
              </a:rPr>
              <a:t>AICHE J. </a:t>
            </a:r>
            <a:r>
              <a:rPr lang="en-US" b="1" dirty="0">
                <a:solidFill>
                  <a:schemeClr val="tx1"/>
                </a:solidFill>
              </a:rPr>
              <a:t>2012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59</a:t>
            </a:r>
            <a:r>
              <a:rPr lang="en-US" dirty="0">
                <a:solidFill>
                  <a:schemeClr val="tx1"/>
                </a:solidFill>
              </a:rPr>
              <a:t>,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00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7"/>
    </mc:Choice>
    <mc:Fallback xmlns="">
      <p:transition spd="slow" advTm="5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Innovation Needed to Cut Emissions</a:t>
            </a:r>
          </a:p>
        </p:txBody>
      </p: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2315B437-402C-4B19-B5BB-3A05294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0" name="Picture 79" descr="Screen Clipping">
            <a:extLst>
              <a:ext uri="{FF2B5EF4-FFF2-40B4-BE49-F238E27FC236}">
                <a16:creationId xmlns:a16="http://schemas.microsoft.com/office/drawing/2014/main" id="{113877A1-DE4D-4577-A296-EF280042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8" y="1033833"/>
            <a:ext cx="7560518" cy="523629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F92A1FB-A146-4FC4-9055-E1078F373473}"/>
              </a:ext>
            </a:extLst>
          </p:cNvPr>
          <p:cNvSpPr txBox="1"/>
          <p:nvPr/>
        </p:nvSpPr>
        <p:spPr>
          <a:xfrm>
            <a:off x="8477061" y="1454579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72717"/>
                </a:solidFill>
              </a:rPr>
              <a:t>Business as usual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8BF2A8-3BB8-4B64-A194-CDD90247686C}"/>
              </a:ext>
            </a:extLst>
          </p:cNvPr>
          <p:cNvSpPr txBox="1"/>
          <p:nvPr/>
        </p:nvSpPr>
        <p:spPr>
          <a:xfrm>
            <a:off x="8810625" y="3610061"/>
            <a:ext cx="301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8144"/>
                </a:solidFill>
              </a:rPr>
              <a:t>Emission stabilization with technologies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A4382D-A9DA-4A65-A921-2A030D86722E}"/>
              </a:ext>
            </a:extLst>
          </p:cNvPr>
          <p:cNvSpPr txBox="1"/>
          <p:nvPr/>
        </p:nvSpPr>
        <p:spPr>
          <a:xfrm>
            <a:off x="8159341" y="4940093"/>
            <a:ext cx="301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7569F"/>
                </a:solidFill>
              </a:rPr>
              <a:t>Renewable energy</a:t>
            </a:r>
          </a:p>
          <a:p>
            <a:pPr algn="ctr"/>
            <a:r>
              <a:rPr lang="en-US" sz="2400" b="1" dirty="0">
                <a:solidFill>
                  <a:srgbClr val="07569F"/>
                </a:solidFill>
              </a:rPr>
              <a:t>Society</a:t>
            </a:r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1A6F6A14-B5F7-4240-939F-6C03F4F3F9C8}"/>
              </a:ext>
            </a:extLst>
          </p:cNvPr>
          <p:cNvSpPr/>
          <p:nvPr/>
        </p:nvSpPr>
        <p:spPr>
          <a:xfrm>
            <a:off x="8391524" y="3409581"/>
            <a:ext cx="289191" cy="1189704"/>
          </a:xfrm>
          <a:prstGeom prst="rightBrace">
            <a:avLst>
              <a:gd name="adj1" fmla="val 57978"/>
              <a:gd name="adj2" fmla="val 50000"/>
            </a:avLst>
          </a:prstGeom>
          <a:ln w="28575">
            <a:solidFill>
              <a:srgbClr val="928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3881849-0F16-4481-BA0C-02FD983F61EB}"/>
              </a:ext>
            </a:extLst>
          </p:cNvPr>
          <p:cNvGrpSpPr/>
          <p:nvPr/>
        </p:nvGrpSpPr>
        <p:grpSpPr>
          <a:xfrm>
            <a:off x="4790705" y="3521657"/>
            <a:ext cx="1942302" cy="2313011"/>
            <a:chOff x="4790705" y="3521657"/>
            <a:chExt cx="1942302" cy="2313011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97B6922-0C54-4BDA-BC83-39E0F71E3E89}"/>
                </a:ext>
              </a:extLst>
            </p:cNvPr>
            <p:cNvCxnSpPr/>
            <p:nvPr/>
          </p:nvCxnSpPr>
          <p:spPr>
            <a:xfrm flipH="1" flipV="1">
              <a:off x="5054600" y="5059680"/>
              <a:ext cx="0" cy="675640"/>
            </a:xfrm>
            <a:prstGeom prst="line">
              <a:avLst/>
            </a:prstGeom>
            <a:ln w="285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C2F4011-7A1E-411F-BD96-E90F17CC81B4}"/>
                </a:ext>
              </a:extLst>
            </p:cNvPr>
            <p:cNvSpPr/>
            <p:nvPr/>
          </p:nvSpPr>
          <p:spPr>
            <a:xfrm>
              <a:off x="4914900" y="4940092"/>
              <a:ext cx="274320" cy="27432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99063DA-262B-4257-A6E4-3EA3483E82D9}"/>
                </a:ext>
              </a:extLst>
            </p:cNvPr>
            <p:cNvCxnSpPr/>
            <p:nvPr/>
          </p:nvCxnSpPr>
          <p:spPr>
            <a:xfrm flipH="1">
              <a:off x="5189220" y="4446258"/>
              <a:ext cx="281307" cy="47555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C5EC9D6-0D24-4AEE-9CBD-D6170D05173A}"/>
                </a:ext>
              </a:extLst>
            </p:cNvPr>
            <p:cNvSpPr txBox="1"/>
            <p:nvPr/>
          </p:nvSpPr>
          <p:spPr>
            <a:xfrm>
              <a:off x="4790705" y="3521657"/>
              <a:ext cx="1942302" cy="919401"/>
            </a:xfrm>
            <a:prstGeom prst="roundRect">
              <a:avLst/>
            </a:prstGeom>
            <a:ln w="19050"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International target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C2ED2E-F4DA-4EE4-8117-71DEFB3FBCC2}"/>
                </a:ext>
              </a:extLst>
            </p:cNvPr>
            <p:cNvSpPr txBox="1"/>
            <p:nvPr/>
          </p:nvSpPr>
          <p:spPr>
            <a:xfrm>
              <a:off x="5004241" y="5373003"/>
              <a:ext cx="932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2050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C0DC2CF-7BDB-4D9D-9BC1-43CDB6FFF702}"/>
              </a:ext>
            </a:extLst>
          </p:cNvPr>
          <p:cNvSpPr/>
          <p:nvPr/>
        </p:nvSpPr>
        <p:spPr>
          <a:xfrm>
            <a:off x="1981200" y="6496229"/>
            <a:ext cx="11382277" cy="301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Moss et al. </a:t>
            </a:r>
            <a:r>
              <a:rPr lang="en-US" altLang="ko-KR" i="1" dirty="0">
                <a:solidFill>
                  <a:schemeClr val="tx1"/>
                </a:solidFill>
              </a:rPr>
              <a:t>Nature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b="1" dirty="0">
                <a:solidFill>
                  <a:schemeClr val="tx1"/>
                </a:solidFill>
              </a:rPr>
              <a:t>2010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i="1" dirty="0">
                <a:solidFill>
                  <a:schemeClr val="tx1"/>
                </a:solidFill>
              </a:rPr>
              <a:t>463</a:t>
            </a:r>
            <a:r>
              <a:rPr lang="en-US" altLang="ko-KR" dirty="0">
                <a:solidFill>
                  <a:schemeClr val="tx1"/>
                </a:solidFill>
              </a:rPr>
              <a:t>, 747-756; </a:t>
            </a:r>
            <a:r>
              <a:rPr lang="en-US" altLang="ko-KR" dirty="0" err="1">
                <a:solidFill>
                  <a:schemeClr val="tx1"/>
                </a:solidFill>
              </a:rPr>
              <a:t>Rogelj</a:t>
            </a:r>
            <a:r>
              <a:rPr lang="en-US" altLang="ko-KR" dirty="0">
                <a:solidFill>
                  <a:schemeClr val="tx1"/>
                </a:solidFill>
              </a:rPr>
              <a:t> et al. </a:t>
            </a:r>
            <a:r>
              <a:rPr lang="en-US" altLang="ko-KR" i="1" dirty="0">
                <a:solidFill>
                  <a:schemeClr val="tx1"/>
                </a:solidFill>
              </a:rPr>
              <a:t>Nature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b="1" dirty="0">
                <a:solidFill>
                  <a:schemeClr val="tx1"/>
                </a:solidFill>
              </a:rPr>
              <a:t>2016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i="1" dirty="0">
                <a:solidFill>
                  <a:schemeClr val="tx1"/>
                </a:solidFill>
              </a:rPr>
              <a:t>534</a:t>
            </a:r>
            <a:r>
              <a:rPr lang="en-US" altLang="ko-KR" dirty="0">
                <a:solidFill>
                  <a:schemeClr val="tx1"/>
                </a:solidFill>
              </a:rPr>
              <a:t>, 631 – 639</a:t>
            </a: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0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7"/>
    </mc:Choice>
    <mc:Fallback xmlns="">
      <p:transition spd="slow" advTm="52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17523-671D-456B-A5D6-CC410488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Carbon Budget and Need for Accelerated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0ECE9-84E9-4047-B942-0BC6BAA1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AFC72-61CA-467C-929E-FE0F0E4DE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6" t="27458" r="6875"/>
          <a:stretch/>
        </p:blipFill>
        <p:spPr>
          <a:xfrm>
            <a:off x="457200" y="1066800"/>
            <a:ext cx="4876800" cy="513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2E64D-634A-40FD-B6D1-627584E8C47B}"/>
              </a:ext>
            </a:extLst>
          </p:cNvPr>
          <p:cNvSpPr txBox="1"/>
          <p:nvPr/>
        </p:nvSpPr>
        <p:spPr>
          <a:xfrm>
            <a:off x="1381627" y="5791200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&lt;Creative Commons Attribution License&gt;</a:t>
            </a:r>
          </a:p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Rob Jackson, Alistair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Scrutton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Jerker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Lokrantz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: Rounded Corners 2">
            <a:extLst>
              <a:ext uri="{FF2B5EF4-FFF2-40B4-BE49-F238E27FC236}">
                <a16:creationId xmlns:a16="http://schemas.microsoft.com/office/drawing/2014/main" id="{5D3BFCA4-F967-4212-8070-933E8568737C}"/>
              </a:ext>
            </a:extLst>
          </p:cNvPr>
          <p:cNvSpPr/>
          <p:nvPr/>
        </p:nvSpPr>
        <p:spPr>
          <a:xfrm>
            <a:off x="5691138" y="1066800"/>
            <a:ext cx="6400799" cy="52578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Challenges</a:t>
            </a:r>
          </a:p>
          <a:p>
            <a:endParaRPr lang="en-US" sz="32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 1.5</a:t>
            </a:r>
            <a:r>
              <a:rPr lang="en-US" sz="3200" baseline="30000" dirty="0">
                <a:solidFill>
                  <a:schemeClr val="tx1"/>
                </a:solidFill>
              </a:rPr>
              <a:t>o</a:t>
            </a:r>
            <a:r>
              <a:rPr lang="en-US" sz="3200" dirty="0">
                <a:solidFill>
                  <a:schemeClr val="tx1"/>
                </a:solidFill>
              </a:rPr>
              <a:t>C scenario carbon budget runs out in 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aseline="30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The deployment of new technology takes </a:t>
            </a:r>
            <a:r>
              <a:rPr lang="en-US" sz="3200" dirty="0">
                <a:solidFill>
                  <a:srgbClr val="FF0000"/>
                </a:solidFill>
              </a:rPr>
              <a:t>10-20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algn="ctr"/>
            <a:r>
              <a:rPr lang="en-US" sz="3200" dirty="0">
                <a:solidFill>
                  <a:srgbClr val="C00000"/>
                </a:solidFill>
              </a:rPr>
              <a:t>We need to accelerate research!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BEE96-4BBC-4411-9EF5-87195753228D}"/>
              </a:ext>
            </a:extLst>
          </p:cNvPr>
          <p:cNvSpPr/>
          <p:nvPr/>
        </p:nvSpPr>
        <p:spPr>
          <a:xfrm>
            <a:off x="1981200" y="6401729"/>
            <a:ext cx="9296400" cy="351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Carbon budget: IPCC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(Aug 2021) </a:t>
            </a:r>
            <a:r>
              <a:rPr lang="en-US" i="1" dirty="0">
                <a:solidFill>
                  <a:schemeClr val="tx1"/>
                </a:solidFill>
              </a:rPr>
              <a:t>AR6 Climate Change 2021; Technology deployment: Nat. Rev. Mater. </a:t>
            </a:r>
            <a:r>
              <a:rPr lang="en-US" b="1" dirty="0">
                <a:solidFill>
                  <a:schemeClr val="tx1"/>
                </a:solidFill>
              </a:rPr>
              <a:t>2018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 5</a:t>
            </a:r>
          </a:p>
        </p:txBody>
      </p:sp>
    </p:spTree>
    <p:extLst>
      <p:ext uri="{BB962C8B-B14F-4D97-AF65-F5344CB8AC3E}">
        <p14:creationId xmlns:p14="http://schemas.microsoft.com/office/powerpoint/2010/main" val="247626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6B198-9DB3-4500-9610-5639FF2B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62" y="457200"/>
            <a:ext cx="1107467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6FE61-BC16-4860-9C69-FA8E2AFB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3" y="1371600"/>
            <a:ext cx="118216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97BE9-A14C-4FD8-A71E-573F2678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10744200" cy="585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0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63AA9-7C12-4B2F-9618-F4183ADD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0" y="431646"/>
            <a:ext cx="7760099" cy="59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81679-21CF-57AA-DA00-34349059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89047"/>
            <a:ext cx="11430000" cy="53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0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081B7-B587-DFDF-678F-B745472B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2356"/>
            <a:ext cx="6614160" cy="4208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AC4BB-E7CB-374F-7C76-0BAE0A72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375737"/>
            <a:ext cx="5784014" cy="24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5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B9E8C-277A-425E-B106-10037262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1" y="850767"/>
            <a:ext cx="11436938" cy="5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7BF932-B573-4E73-BA00-6EE6FC2B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 is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6676-A7DC-4BB8-94D6-7D7DA5E0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076" name="Picture 4" descr="What are the top 10 most popular search engines? - Search Engine Watch">
            <a:extLst>
              <a:ext uri="{FF2B5EF4-FFF2-40B4-BE49-F238E27FC236}">
                <a16:creationId xmlns:a16="http://schemas.microsoft.com/office/drawing/2014/main" id="{FDEF9F03-1AB1-476C-99A8-7B2B990D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" y="1174258"/>
            <a:ext cx="4800600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creasing transparency of video recommendations on Youtube — a UX case  study | by Aosheng Ran | UX Collective">
            <a:extLst>
              <a:ext uri="{FF2B5EF4-FFF2-40B4-BE49-F238E27FC236}">
                <a16:creationId xmlns:a16="http://schemas.microsoft.com/office/drawing/2014/main" id="{256AFFAF-57D8-45C3-A4BE-E0364F707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380" y="1028117"/>
            <a:ext cx="4026542" cy="291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Netflix Uses Contextually-Aware Algorithms To Personalize Movie  Recommendations">
            <a:extLst>
              <a:ext uri="{FF2B5EF4-FFF2-40B4-BE49-F238E27FC236}">
                <a16:creationId xmlns:a16="http://schemas.microsoft.com/office/drawing/2014/main" id="{426FE4E6-7D9A-44D5-93A1-D1152F57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3" y="4231656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 optimized solution for face recognition | MIT News | Massachusetts  Institute of Technology">
            <a:extLst>
              <a:ext uri="{FF2B5EF4-FFF2-40B4-BE49-F238E27FC236}">
                <a16:creationId xmlns:a16="http://schemas.microsoft.com/office/drawing/2014/main" id="{BA566A8B-13B9-4914-886A-5B527F4D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80" y="4181984"/>
            <a:ext cx="3177966" cy="211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To Make Siri Say Things In IOS 14? Learn In Simple Steps Here">
            <a:extLst>
              <a:ext uri="{FF2B5EF4-FFF2-40B4-BE49-F238E27FC236}">
                <a16:creationId xmlns:a16="http://schemas.microsoft.com/office/drawing/2014/main" id="{28B75258-53AD-49F0-9B53-ECD9650E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339" y="4204128"/>
            <a:ext cx="3624024" cy="207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7 Tips to Keep Your Emails Out of the Spam Filter">
            <a:extLst>
              <a:ext uri="{FF2B5EF4-FFF2-40B4-BE49-F238E27FC236}">
                <a16:creationId xmlns:a16="http://schemas.microsoft.com/office/drawing/2014/main" id="{49428F84-A750-4ADB-9BC1-40D01E3D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935" y="1662510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918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0F65B-5BC6-43C3-9EFB-717BCCB9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72" y="0"/>
            <a:ext cx="9674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58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0DA1D-AA67-429B-8654-A44269B8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1655482" cy="467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C3980-273D-4AA8-A896-DDC55299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12068"/>
            <a:ext cx="8610600" cy="5833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122A5B-3F03-4CBD-B58E-9CF5D3F8F24B}"/>
              </a:ext>
            </a:extLst>
          </p:cNvPr>
          <p:cNvSpPr txBox="1"/>
          <p:nvPr/>
        </p:nvSpPr>
        <p:spPr>
          <a:xfrm>
            <a:off x="5029200" y="1447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Experimental accuracy is known to be about 80%</a:t>
            </a:r>
          </a:p>
        </p:txBody>
      </p:sp>
    </p:spTree>
    <p:extLst>
      <p:ext uri="{BB962C8B-B14F-4D97-AF65-F5344CB8AC3E}">
        <p14:creationId xmlns:p14="http://schemas.microsoft.com/office/powerpoint/2010/main" val="71280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3C085-B0D0-4871-B049-A8A24A6F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51686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5BB521-7C08-4100-ABC1-8F14051F15CE}"/>
              </a:ext>
            </a:extLst>
          </p:cNvPr>
          <p:cNvSpPr/>
          <p:nvPr/>
        </p:nvSpPr>
        <p:spPr>
          <a:xfrm>
            <a:off x="2552700" y="5638800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Over 350,000 protein structures, including 20,000 proteins expressed in the human body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441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786403-88B3-470D-8AFA-D99B74F8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1" y="1066800"/>
            <a:ext cx="11376138" cy="405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1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20D8CD-18DA-4563-94BA-1C04FE6A0ACE}"/>
              </a:ext>
            </a:extLst>
          </p:cNvPr>
          <p:cNvGrpSpPr/>
          <p:nvPr/>
        </p:nvGrpSpPr>
        <p:grpSpPr>
          <a:xfrm>
            <a:off x="152400" y="0"/>
            <a:ext cx="8112378" cy="6877755"/>
            <a:chOff x="1295400" y="0"/>
            <a:chExt cx="8112378" cy="68777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EA408C-A69E-4798-B484-E59FDBBEF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0"/>
              <a:ext cx="8112378" cy="35763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03DF86-89FB-4327-9FBE-8ACA8ADF6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0189" y="3744714"/>
              <a:ext cx="7162800" cy="313304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EF85A2-2A2C-4BB3-A594-602DC6C3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821" y="599360"/>
            <a:ext cx="3657779" cy="2524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960A0-4A6A-48FC-B1D3-7EF26A6DA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343" y="3959051"/>
            <a:ext cx="4184852" cy="22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282A2-838C-4A08-A471-C6161E00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3" y="1066800"/>
            <a:ext cx="11731373" cy="44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58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Bent 29">
            <a:extLst>
              <a:ext uri="{FF2B5EF4-FFF2-40B4-BE49-F238E27FC236}">
                <a16:creationId xmlns:a16="http://schemas.microsoft.com/office/drawing/2014/main" id="{EA182015-23DD-0AE1-A552-F209BF14EBE3}"/>
              </a:ext>
            </a:extLst>
          </p:cNvPr>
          <p:cNvSpPr/>
          <p:nvPr/>
        </p:nvSpPr>
        <p:spPr>
          <a:xfrm rot="5400000">
            <a:off x="6729476" y="1597791"/>
            <a:ext cx="2924427" cy="3901822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D6064E-D8AD-B21A-B746-CBD2AB489EFA}"/>
              </a:ext>
            </a:extLst>
          </p:cNvPr>
          <p:cNvSpPr/>
          <p:nvPr/>
        </p:nvSpPr>
        <p:spPr>
          <a:xfrm>
            <a:off x="7352891" y="1518073"/>
            <a:ext cx="3183170" cy="2294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5103E7-194C-518B-5936-80106B664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19" t="-156" r="10351" b="83717"/>
          <a:stretch/>
        </p:blipFill>
        <p:spPr>
          <a:xfrm>
            <a:off x="0" y="4718215"/>
            <a:ext cx="12192000" cy="2139785"/>
          </a:xfrm>
          <a:prstGeom prst="rect">
            <a:avLst/>
          </a:prstGeom>
        </p:spPr>
      </p:pic>
      <p:pic>
        <p:nvPicPr>
          <p:cNvPr id="2" name="Picture 1" descr="Screen Clipping">
            <a:extLst>
              <a:ext uri="{FF2B5EF4-FFF2-40B4-BE49-F238E27FC236}">
                <a16:creationId xmlns:a16="http://schemas.microsoft.com/office/drawing/2014/main" id="{7D272009-6AA4-AF6D-D6C1-8CFE5CB9B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07"/>
            <a:ext cx="6119500" cy="41059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C49D98-1188-2468-8D19-340EADD2657E}"/>
              </a:ext>
            </a:extLst>
          </p:cNvPr>
          <p:cNvGrpSpPr>
            <a:grpSpLocks noChangeAspect="1"/>
          </p:cNvGrpSpPr>
          <p:nvPr/>
        </p:nvGrpSpPr>
        <p:grpSpPr>
          <a:xfrm>
            <a:off x="7551801" y="1715486"/>
            <a:ext cx="2590800" cy="1833216"/>
            <a:chOff x="4433656" y="3553873"/>
            <a:chExt cx="792324" cy="5606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8A3B7C-DC8C-D482-94EB-0E8283297F4C}"/>
                </a:ext>
              </a:extLst>
            </p:cNvPr>
            <p:cNvGrpSpPr/>
            <p:nvPr/>
          </p:nvGrpSpPr>
          <p:grpSpPr>
            <a:xfrm>
              <a:off x="4480562" y="3619500"/>
              <a:ext cx="685799" cy="441024"/>
              <a:chOff x="4480562" y="3619500"/>
              <a:chExt cx="685799" cy="441024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6A4F09C-B4A9-AF34-7BCF-A6BEF849161C}"/>
                  </a:ext>
                </a:extLst>
              </p:cNvPr>
              <p:cNvCxnSpPr/>
              <p:nvPr/>
            </p:nvCxnSpPr>
            <p:spPr>
              <a:xfrm>
                <a:off x="4712970" y="3619500"/>
                <a:ext cx="2190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A5AC5C6-6D00-8F5B-AE36-31535D69DBC6}"/>
                  </a:ext>
                </a:extLst>
              </p:cNvPr>
              <p:cNvCxnSpPr/>
              <p:nvPr/>
            </p:nvCxnSpPr>
            <p:spPr>
              <a:xfrm flipV="1">
                <a:off x="4914900" y="3699510"/>
                <a:ext cx="167640" cy="666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A134A3-65BF-FCE3-F3DF-5D485D199F23}"/>
                  </a:ext>
                </a:extLst>
              </p:cNvPr>
              <p:cNvCxnSpPr/>
              <p:nvPr/>
            </p:nvCxnSpPr>
            <p:spPr>
              <a:xfrm flipH="1" flipV="1">
                <a:off x="4566285" y="3709036"/>
                <a:ext cx="173355" cy="742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F2DA4D-8ADC-3AD8-25A9-EF4A1777B457}"/>
                  </a:ext>
                </a:extLst>
              </p:cNvPr>
              <p:cNvCxnSpPr/>
              <p:nvPr/>
            </p:nvCxnSpPr>
            <p:spPr>
              <a:xfrm flipH="1" flipV="1">
                <a:off x="4480562" y="3844290"/>
                <a:ext cx="148588" cy="781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6F52AF-3677-A5A1-4212-4E34C5385A57}"/>
                  </a:ext>
                </a:extLst>
              </p:cNvPr>
              <p:cNvCxnSpPr/>
              <p:nvPr/>
            </p:nvCxnSpPr>
            <p:spPr>
              <a:xfrm flipH="1">
                <a:off x="4935855" y="4029075"/>
                <a:ext cx="186690" cy="304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1206080-EE19-197A-7DB9-61C3EDBD309C}"/>
                  </a:ext>
                </a:extLst>
              </p:cNvPr>
              <p:cNvCxnSpPr/>
              <p:nvPr/>
            </p:nvCxnSpPr>
            <p:spPr>
              <a:xfrm flipH="1">
                <a:off x="5118735" y="3867150"/>
                <a:ext cx="47626" cy="1676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61E4D92-A839-E49B-524C-05AF83B8960C}"/>
                  </a:ext>
                </a:extLst>
              </p:cNvPr>
              <p:cNvCxnSpPr/>
              <p:nvPr/>
            </p:nvCxnSpPr>
            <p:spPr>
              <a:xfrm>
                <a:off x="4794885" y="3924300"/>
                <a:ext cx="145133" cy="1362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2B4BCF8-8B1A-EC6F-C4C0-43B8C2479A07}"/>
                  </a:ext>
                </a:extLst>
              </p:cNvPr>
              <p:cNvCxnSpPr/>
              <p:nvPr/>
            </p:nvCxnSpPr>
            <p:spPr>
              <a:xfrm>
                <a:off x="4733925" y="3781425"/>
                <a:ext cx="264795" cy="1329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AB1067C-BC25-4815-44F8-33819621E4FE}"/>
                  </a:ext>
                </a:extLst>
              </p:cNvPr>
              <p:cNvCxnSpPr/>
              <p:nvPr/>
            </p:nvCxnSpPr>
            <p:spPr>
              <a:xfrm flipV="1">
                <a:off x="4625340" y="3783331"/>
                <a:ext cx="100965" cy="1333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D8B35B2-B08B-B4AC-F0EF-C5068E898E08}"/>
                  </a:ext>
                </a:extLst>
              </p:cNvPr>
              <p:cNvCxnSpPr/>
              <p:nvPr/>
            </p:nvCxnSpPr>
            <p:spPr>
              <a:xfrm flipH="1" flipV="1">
                <a:off x="4707255" y="3619500"/>
                <a:ext cx="196215" cy="14668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F0D8C2-1C1B-3BEA-EC74-71669687514C}"/>
                  </a:ext>
                </a:extLst>
              </p:cNvPr>
              <p:cNvCxnSpPr/>
              <p:nvPr/>
            </p:nvCxnSpPr>
            <p:spPr>
              <a:xfrm flipH="1" flipV="1">
                <a:off x="4911090" y="3764280"/>
                <a:ext cx="95250" cy="1447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9FA6EEA-BFF1-82BB-A853-01F9FE349626}"/>
                  </a:ext>
                </a:extLst>
              </p:cNvPr>
              <p:cNvCxnSpPr/>
              <p:nvPr/>
            </p:nvCxnSpPr>
            <p:spPr>
              <a:xfrm flipH="1" flipV="1">
                <a:off x="4631055" y="3920490"/>
                <a:ext cx="169546" cy="57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C46DF7-419B-1559-FF53-0A26399B659A}"/>
                </a:ext>
              </a:extLst>
            </p:cNvPr>
            <p:cNvSpPr/>
            <p:nvPr/>
          </p:nvSpPr>
          <p:spPr>
            <a:xfrm>
              <a:off x="4433656" y="3782741"/>
              <a:ext cx="118800" cy="117547"/>
            </a:xfrm>
            <a:prstGeom prst="ellipse">
              <a:avLst/>
            </a:prstGeom>
            <a:solidFill>
              <a:srgbClr val="9B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668288-93F4-B889-5730-0801B2DFA250}"/>
                </a:ext>
              </a:extLst>
            </p:cNvPr>
            <p:cNvSpPr/>
            <p:nvPr/>
          </p:nvSpPr>
          <p:spPr>
            <a:xfrm>
              <a:off x="4512995" y="3646501"/>
              <a:ext cx="118800" cy="117547"/>
            </a:xfrm>
            <a:prstGeom prst="ellipse">
              <a:avLst/>
            </a:prstGeom>
            <a:solidFill>
              <a:srgbClr val="8064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335CEE-4AB3-8AD5-CB88-894D64B8C789}"/>
                </a:ext>
              </a:extLst>
            </p:cNvPr>
            <p:cNvSpPr/>
            <p:nvPr/>
          </p:nvSpPr>
          <p:spPr>
            <a:xfrm>
              <a:off x="4867596" y="3559044"/>
              <a:ext cx="118800" cy="117547"/>
            </a:xfrm>
            <a:prstGeom prst="ellipse">
              <a:avLst/>
            </a:prstGeom>
            <a:solidFill>
              <a:srgbClr val="8064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C9CC289-3611-E229-C651-7D8E4E610898}"/>
                </a:ext>
              </a:extLst>
            </p:cNvPr>
            <p:cNvSpPr/>
            <p:nvPr/>
          </p:nvSpPr>
          <p:spPr>
            <a:xfrm>
              <a:off x="4670551" y="3719565"/>
              <a:ext cx="118800" cy="117547"/>
            </a:xfrm>
            <a:prstGeom prst="ellipse">
              <a:avLst/>
            </a:prstGeom>
            <a:solidFill>
              <a:srgbClr val="9B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610AC2-2064-178B-C510-186653ACD249}"/>
                </a:ext>
              </a:extLst>
            </p:cNvPr>
            <p:cNvSpPr/>
            <p:nvPr/>
          </p:nvSpPr>
          <p:spPr>
            <a:xfrm>
              <a:off x="4564384" y="3859109"/>
              <a:ext cx="118800" cy="117547"/>
            </a:xfrm>
            <a:prstGeom prst="ellipse">
              <a:avLst/>
            </a:prstGeom>
            <a:solidFill>
              <a:srgbClr val="F7964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58E86C-B38C-EE67-AF14-2C8B88C5127E}"/>
                </a:ext>
              </a:extLst>
            </p:cNvPr>
            <p:cNvSpPr/>
            <p:nvPr/>
          </p:nvSpPr>
          <p:spPr>
            <a:xfrm>
              <a:off x="4740767" y="3863978"/>
              <a:ext cx="118800" cy="117547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6B40434-C770-214C-5084-60CD3AC11591}"/>
                </a:ext>
              </a:extLst>
            </p:cNvPr>
            <p:cNvSpPr/>
            <p:nvPr/>
          </p:nvSpPr>
          <p:spPr>
            <a:xfrm>
              <a:off x="4852584" y="3705017"/>
              <a:ext cx="118800" cy="117547"/>
            </a:xfrm>
            <a:prstGeom prst="ellipse">
              <a:avLst/>
            </a:prstGeom>
            <a:solidFill>
              <a:srgbClr val="4BAC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BB748D-EC8B-A662-A19D-36EBA15BB610}"/>
                </a:ext>
              </a:extLst>
            </p:cNvPr>
            <p:cNvSpPr/>
            <p:nvPr/>
          </p:nvSpPr>
          <p:spPr>
            <a:xfrm>
              <a:off x="4876931" y="3996964"/>
              <a:ext cx="118800" cy="117547"/>
            </a:xfrm>
            <a:prstGeom prst="ellipse">
              <a:avLst/>
            </a:prstGeom>
            <a:solidFill>
              <a:srgbClr val="F7964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D9513B-44A7-AB46-F9EE-C5178DE03576}"/>
                </a:ext>
              </a:extLst>
            </p:cNvPr>
            <p:cNvSpPr/>
            <p:nvPr/>
          </p:nvSpPr>
          <p:spPr>
            <a:xfrm>
              <a:off x="5026726" y="3638527"/>
              <a:ext cx="118800" cy="117547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562316-F4CD-FD9F-4200-2DCA0F8C0D99}"/>
                </a:ext>
              </a:extLst>
            </p:cNvPr>
            <p:cNvSpPr/>
            <p:nvPr/>
          </p:nvSpPr>
          <p:spPr>
            <a:xfrm>
              <a:off x="5107180" y="3803240"/>
              <a:ext cx="118800" cy="117547"/>
            </a:xfrm>
            <a:prstGeom prst="ellipse">
              <a:avLst/>
            </a:prstGeom>
            <a:solidFill>
              <a:srgbClr val="4BAC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3B89F39-22A7-11E9-75B0-128EBE6EE734}"/>
                </a:ext>
              </a:extLst>
            </p:cNvPr>
            <p:cNvSpPr/>
            <p:nvPr/>
          </p:nvSpPr>
          <p:spPr>
            <a:xfrm>
              <a:off x="5055705" y="3973235"/>
              <a:ext cx="118800" cy="117547"/>
            </a:xfrm>
            <a:prstGeom prst="ellipse">
              <a:avLst/>
            </a:prstGeom>
            <a:solidFill>
              <a:srgbClr val="9BBB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EC4D204-3835-A88D-DE40-CA29C6BE18C0}"/>
                </a:ext>
              </a:extLst>
            </p:cNvPr>
            <p:cNvSpPr/>
            <p:nvPr/>
          </p:nvSpPr>
          <p:spPr>
            <a:xfrm>
              <a:off x="4658413" y="3553873"/>
              <a:ext cx="118800" cy="117547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F6C7CA-906E-EA9D-68F8-9785AFCAF353}"/>
                </a:ext>
              </a:extLst>
            </p:cNvPr>
            <p:cNvSpPr/>
            <p:nvPr/>
          </p:nvSpPr>
          <p:spPr>
            <a:xfrm>
              <a:off x="4949950" y="3841515"/>
              <a:ext cx="118800" cy="117547"/>
            </a:xfrm>
            <a:prstGeom prst="ellipse">
              <a:avLst/>
            </a:prstGeom>
            <a:solidFill>
              <a:srgbClr val="8064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200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FB7A0F-EA16-47FA-8E4C-6A8602B6AABE}"/>
              </a:ext>
            </a:extLst>
          </p:cNvPr>
          <p:cNvSpPr txBox="1">
            <a:spLocks/>
          </p:cNvSpPr>
          <p:nvPr/>
        </p:nvSpPr>
        <p:spPr>
          <a:xfrm>
            <a:off x="111760" y="90932"/>
            <a:ext cx="9413240" cy="6858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Kinetic Monte Carlo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E5502-2B44-4E4D-ABB2-59252FCA6105}"/>
              </a:ext>
            </a:extLst>
          </p:cNvPr>
          <p:cNvSpPr txBox="1"/>
          <p:nvPr/>
        </p:nvSpPr>
        <p:spPr>
          <a:xfrm>
            <a:off x="8264" y="6556248"/>
            <a:ext cx="11604615" cy="3017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b="1" dirty="0"/>
              <a:t>Gu et al. </a:t>
            </a:r>
            <a:r>
              <a:rPr lang="en-US" b="1" i="1" dirty="0"/>
              <a:t> </a:t>
            </a:r>
            <a:r>
              <a:rPr lang="en-US" i="1" dirty="0"/>
              <a:t>J. Am. Chem. Soc. </a:t>
            </a:r>
            <a:r>
              <a:rPr lang="en-US" b="1" dirty="0"/>
              <a:t>2021</a:t>
            </a:r>
            <a:r>
              <a:rPr lang="en-US" dirty="0"/>
              <a:t>, </a:t>
            </a:r>
            <a:r>
              <a:rPr lang="en-US" i="1" dirty="0"/>
              <a:t>143</a:t>
            </a:r>
            <a:r>
              <a:rPr lang="en-US" dirty="0"/>
              <a:t>, 5355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89E3E7-9CD5-4FC4-A3B9-692D5D358FAF}"/>
              </a:ext>
            </a:extLst>
          </p:cNvPr>
          <p:cNvSpPr/>
          <p:nvPr/>
        </p:nvSpPr>
        <p:spPr>
          <a:xfrm>
            <a:off x="122073" y="841677"/>
            <a:ext cx="445781" cy="4457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E810AB-3407-4B75-B691-4D9B66477F1C}"/>
              </a:ext>
            </a:extLst>
          </p:cNvPr>
          <p:cNvSpPr/>
          <p:nvPr/>
        </p:nvSpPr>
        <p:spPr>
          <a:xfrm>
            <a:off x="1821137" y="841677"/>
            <a:ext cx="445781" cy="4457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0702035-0421-4161-B12C-BBB21AD56910}"/>
              </a:ext>
            </a:extLst>
          </p:cNvPr>
          <p:cNvSpPr/>
          <p:nvPr/>
        </p:nvSpPr>
        <p:spPr>
          <a:xfrm>
            <a:off x="3875233" y="841677"/>
            <a:ext cx="517106" cy="44578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F9573-C332-4C31-B708-921838B7ED56}"/>
              </a:ext>
            </a:extLst>
          </p:cNvPr>
          <p:cNvSpPr txBox="1"/>
          <p:nvPr/>
        </p:nvSpPr>
        <p:spPr>
          <a:xfrm>
            <a:off x="622191" y="833735"/>
            <a:ext cx="114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C13D-2DCB-4E0A-A71A-3218067D7238}"/>
              </a:ext>
            </a:extLst>
          </p:cNvPr>
          <p:cNvSpPr txBox="1"/>
          <p:nvPr/>
        </p:nvSpPr>
        <p:spPr>
          <a:xfrm>
            <a:off x="2321255" y="833735"/>
            <a:ext cx="14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B4670-0DF9-4F55-B40B-C7A73FC9B783}"/>
              </a:ext>
            </a:extLst>
          </p:cNvPr>
          <p:cNvSpPr txBox="1"/>
          <p:nvPr/>
        </p:nvSpPr>
        <p:spPr>
          <a:xfrm>
            <a:off x="4446677" y="833735"/>
            <a:ext cx="157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Hollow site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C0A30E6-6AA5-42E3-9562-89EBCCCD05A1}"/>
              </a:ext>
            </a:extLst>
          </p:cNvPr>
          <p:cNvSpPr/>
          <p:nvPr/>
        </p:nvSpPr>
        <p:spPr>
          <a:xfrm>
            <a:off x="9094988" y="934015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64A18-945D-464E-8CA9-DB9A2E11A6B4}"/>
              </a:ext>
            </a:extLst>
          </p:cNvPr>
          <p:cNvSpPr/>
          <p:nvPr/>
        </p:nvSpPr>
        <p:spPr>
          <a:xfrm>
            <a:off x="9468533" y="934015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D381D11-A915-4118-9ABB-5ECE13AB2081}"/>
              </a:ext>
            </a:extLst>
          </p:cNvPr>
          <p:cNvSpPr/>
          <p:nvPr/>
        </p:nvSpPr>
        <p:spPr>
          <a:xfrm>
            <a:off x="9842077" y="934015"/>
            <a:ext cx="292523" cy="252175"/>
          </a:xfrm>
          <a:prstGeom prst="triangl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A6CBA9-3733-471C-A0BF-D9A6A98A4966}"/>
              </a:ext>
            </a:extLst>
          </p:cNvPr>
          <p:cNvSpPr/>
          <p:nvPr/>
        </p:nvSpPr>
        <p:spPr>
          <a:xfrm>
            <a:off x="6398469" y="934015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94F9A9-B680-4A80-BB6A-54D60BAD5D52}"/>
              </a:ext>
            </a:extLst>
          </p:cNvPr>
          <p:cNvSpPr/>
          <p:nvPr/>
        </p:nvSpPr>
        <p:spPr>
          <a:xfrm>
            <a:off x="6772014" y="934015"/>
            <a:ext cx="252175" cy="252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E2D8D7C-255B-4602-B3AF-930D8BD08EE6}"/>
              </a:ext>
            </a:extLst>
          </p:cNvPr>
          <p:cNvSpPr/>
          <p:nvPr/>
        </p:nvSpPr>
        <p:spPr>
          <a:xfrm>
            <a:off x="7145558" y="934015"/>
            <a:ext cx="292523" cy="25217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B7B70-2497-4059-835E-84374EAA8E1C}"/>
              </a:ext>
            </a:extLst>
          </p:cNvPr>
          <p:cNvSpPr txBox="1"/>
          <p:nvPr/>
        </p:nvSpPr>
        <p:spPr>
          <a:xfrm>
            <a:off x="10203827" y="829270"/>
            <a:ext cx="198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Occupied by 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2E554-3FE7-4AC3-9A25-42A55A702E60}"/>
              </a:ext>
            </a:extLst>
          </p:cNvPr>
          <p:cNvSpPr txBox="1"/>
          <p:nvPr/>
        </p:nvSpPr>
        <p:spPr>
          <a:xfrm>
            <a:off x="7392341" y="82927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Unoccupied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B62752-3E10-4653-BF29-E21478A33AD3}"/>
              </a:ext>
            </a:extLst>
          </p:cNvPr>
          <p:cNvSpPr/>
          <p:nvPr/>
        </p:nvSpPr>
        <p:spPr>
          <a:xfrm>
            <a:off x="392407" y="1624280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25BCEF-020F-446F-A2E9-C046661F732A}"/>
              </a:ext>
            </a:extLst>
          </p:cNvPr>
          <p:cNvSpPr/>
          <p:nvPr/>
        </p:nvSpPr>
        <p:spPr>
          <a:xfrm>
            <a:off x="765952" y="1624280"/>
            <a:ext cx="252175" cy="252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3DB7C2-0F48-499D-B02B-789250B7407F}"/>
              </a:ext>
            </a:extLst>
          </p:cNvPr>
          <p:cNvSpPr/>
          <p:nvPr/>
        </p:nvSpPr>
        <p:spPr>
          <a:xfrm>
            <a:off x="1574165" y="1624280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8C197-E54F-4387-A694-8844F5999BE9}"/>
              </a:ext>
            </a:extLst>
          </p:cNvPr>
          <p:cNvSpPr/>
          <p:nvPr/>
        </p:nvSpPr>
        <p:spPr>
          <a:xfrm>
            <a:off x="1947710" y="1624280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36C7D0-964D-493E-AB1E-65EF78EB6F95}"/>
              </a:ext>
            </a:extLst>
          </p:cNvPr>
          <p:cNvCxnSpPr/>
          <p:nvPr/>
        </p:nvCxnSpPr>
        <p:spPr>
          <a:xfrm>
            <a:off x="1139497" y="1750367"/>
            <a:ext cx="29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644752-5A3B-4F62-9FB9-E31B2D6002B6}"/>
              </a:ext>
            </a:extLst>
          </p:cNvPr>
          <p:cNvSpPr txBox="1"/>
          <p:nvPr/>
        </p:nvSpPr>
        <p:spPr>
          <a:xfrm>
            <a:off x="2321255" y="1519535"/>
            <a:ext cx="154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 diffusion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F5EDE3-0688-4F3A-BDED-57AF0811EF75}"/>
              </a:ext>
            </a:extLst>
          </p:cNvPr>
          <p:cNvGrpSpPr/>
          <p:nvPr/>
        </p:nvGrpSpPr>
        <p:grpSpPr>
          <a:xfrm>
            <a:off x="4267200" y="1624280"/>
            <a:ext cx="861775" cy="252175"/>
            <a:chOff x="1008693" y="1600200"/>
            <a:chExt cx="861775" cy="2521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E8C618-E544-41E7-8495-8D5C6BF78ADB}"/>
                </a:ext>
              </a:extLst>
            </p:cNvPr>
            <p:cNvSpPr/>
            <p:nvPr/>
          </p:nvSpPr>
          <p:spPr>
            <a:xfrm>
              <a:off x="1008693" y="1600200"/>
              <a:ext cx="252175" cy="252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B129A8-0EC1-417B-9E53-C4DDE61B377A}"/>
                </a:ext>
              </a:extLst>
            </p:cNvPr>
            <p:cNvSpPr/>
            <p:nvPr/>
          </p:nvSpPr>
          <p:spPr>
            <a:xfrm>
              <a:off x="1618293" y="1600200"/>
              <a:ext cx="252175" cy="252175"/>
            </a:xfrm>
            <a:prstGeom prst="rect">
              <a:avLst/>
            </a:prstGeom>
            <a:solidFill>
              <a:srgbClr val="FFB8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F69258-AAA5-4276-BAAE-FBA262304852}"/>
                </a:ext>
              </a:extLst>
            </p:cNvPr>
            <p:cNvCxnSpPr/>
            <p:nvPr/>
          </p:nvCxnSpPr>
          <p:spPr>
            <a:xfrm>
              <a:off x="1280490" y="1726287"/>
              <a:ext cx="2983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A3633A3-CC61-46E9-B640-D40DCA28A253}"/>
              </a:ext>
            </a:extLst>
          </p:cNvPr>
          <p:cNvSpPr txBox="1"/>
          <p:nvPr/>
        </p:nvSpPr>
        <p:spPr>
          <a:xfrm>
            <a:off x="5205175" y="1519535"/>
            <a:ext cx="1904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30000" dirty="0"/>
              <a:t>+</a:t>
            </a:r>
            <a:r>
              <a:rPr lang="en-US" sz="2400" dirty="0"/>
              <a:t> adsorption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E995A5-E3A5-4FBF-B432-D815B985C6B5}"/>
              </a:ext>
            </a:extLst>
          </p:cNvPr>
          <p:cNvCxnSpPr/>
          <p:nvPr/>
        </p:nvCxnSpPr>
        <p:spPr>
          <a:xfrm>
            <a:off x="644582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8D30BC-BC1C-46FF-8D96-917D9CA0FCD7}"/>
              </a:ext>
            </a:extLst>
          </p:cNvPr>
          <p:cNvCxnSpPr>
            <a:cxnSpLocks/>
          </p:cNvCxnSpPr>
          <p:nvPr/>
        </p:nvCxnSpPr>
        <p:spPr>
          <a:xfrm flipH="1">
            <a:off x="1826340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F2F5FF7-9342-4C71-AABF-2748979B329E}"/>
              </a:ext>
            </a:extLst>
          </p:cNvPr>
          <p:cNvSpPr/>
          <p:nvPr/>
        </p:nvSpPr>
        <p:spPr>
          <a:xfrm>
            <a:off x="7924800" y="1624280"/>
            <a:ext cx="252175" cy="252175"/>
          </a:xfrm>
          <a:prstGeom prst="ellipse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A4BB54-4DB3-41C8-A31E-CA8D7C3DF660}"/>
              </a:ext>
            </a:extLst>
          </p:cNvPr>
          <p:cNvSpPr/>
          <p:nvPr/>
        </p:nvSpPr>
        <p:spPr>
          <a:xfrm>
            <a:off x="8298345" y="1624280"/>
            <a:ext cx="252175" cy="252175"/>
          </a:xfrm>
          <a:prstGeom prst="rect">
            <a:avLst/>
          </a:prstGeom>
          <a:solidFill>
            <a:srgbClr val="FFB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27A59C-C5B5-4D1D-8815-F676A09C5BF0}"/>
              </a:ext>
            </a:extLst>
          </p:cNvPr>
          <p:cNvSpPr/>
          <p:nvPr/>
        </p:nvSpPr>
        <p:spPr>
          <a:xfrm>
            <a:off x="8899280" y="1624280"/>
            <a:ext cx="252175" cy="252175"/>
          </a:xfrm>
          <a:prstGeom prst="ellips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9816D1-063A-469F-AA7B-B73F5C3FBC31}"/>
              </a:ext>
            </a:extLst>
          </p:cNvPr>
          <p:cNvSpPr/>
          <p:nvPr/>
        </p:nvSpPr>
        <p:spPr>
          <a:xfrm>
            <a:off x="9272825" y="1624280"/>
            <a:ext cx="252175" cy="2521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822FA-8599-4C2F-A827-73B412348E85}"/>
              </a:ext>
            </a:extLst>
          </p:cNvPr>
          <p:cNvCxnSpPr/>
          <p:nvPr/>
        </p:nvCxnSpPr>
        <p:spPr>
          <a:xfrm>
            <a:off x="8579570" y="1750367"/>
            <a:ext cx="2983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CD9AE77-A202-4DE0-A34D-94B1B8DEEB7F}"/>
              </a:ext>
            </a:extLst>
          </p:cNvPr>
          <p:cNvSpPr txBox="1"/>
          <p:nvPr/>
        </p:nvSpPr>
        <p:spPr>
          <a:xfrm>
            <a:off x="9753600" y="1519535"/>
            <a:ext cx="22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 gas formation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FC2E90-4905-4DBA-BFBC-C8C208D49596}"/>
              </a:ext>
            </a:extLst>
          </p:cNvPr>
          <p:cNvCxnSpPr/>
          <p:nvPr/>
        </p:nvCxnSpPr>
        <p:spPr>
          <a:xfrm>
            <a:off x="8176975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DBD666-5A8F-4421-AEA8-A6B0B8D0FED5}"/>
              </a:ext>
            </a:extLst>
          </p:cNvPr>
          <p:cNvCxnSpPr>
            <a:cxnSpLocks/>
          </p:cNvCxnSpPr>
          <p:nvPr/>
        </p:nvCxnSpPr>
        <p:spPr>
          <a:xfrm flipH="1">
            <a:off x="9151455" y="1750367"/>
            <a:ext cx="1213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9912D0C6-FAAD-40F7-BE39-3FECC1D61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861"/>
          <a:stretch/>
        </p:blipFill>
        <p:spPr>
          <a:xfrm>
            <a:off x="1574165" y="1887606"/>
            <a:ext cx="9023322" cy="42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DDE07-24BD-EB28-CBD0-21E5C7DFF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82520"/>
            <a:ext cx="11658600" cy="38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7BF932-B573-4E73-BA00-6EE6FC2B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Tesla self driving</a:t>
            </a:r>
          </a:p>
        </p:txBody>
      </p:sp>
      <p:pic>
        <p:nvPicPr>
          <p:cNvPr id="5" name="Online Media 4" title="Full Self-Driving">
            <a:hlinkClick r:id="" action="ppaction://media"/>
            <a:extLst>
              <a:ext uri="{FF2B5EF4-FFF2-40B4-BE49-F238E27FC236}">
                <a16:creationId xmlns:a16="http://schemas.microsoft.com/office/drawing/2014/main" id="{912F98AC-AA05-433F-93CE-9924F6484B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4900" y="911134"/>
            <a:ext cx="9982200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E2F80B-279F-489E-8ABB-82BB1E00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71600"/>
            <a:ext cx="5653287" cy="4696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A84A99-F7E4-4C9A-B218-8E0BE61A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" y="838200"/>
            <a:ext cx="5840653" cy="5499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AA649-A7DC-47CC-97CD-F7C45A9D86D4}"/>
              </a:ext>
            </a:extLst>
          </p:cNvPr>
          <p:cNvSpPr txBox="1"/>
          <p:nvPr/>
        </p:nvSpPr>
        <p:spPr>
          <a:xfrm>
            <a:off x="1048448" y="387878"/>
            <a:ext cx="4462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ABO</a:t>
            </a:r>
            <a:r>
              <a:rPr lang="en-US" sz="2800" b="1" baseline="-25000" dirty="0"/>
              <a:t>3</a:t>
            </a:r>
            <a:r>
              <a:rPr lang="en-US" sz="2800" b="1" dirty="0"/>
              <a:t> Perovskite Oxide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C422E-6D49-487B-BFB4-A18CA11078D2}"/>
              </a:ext>
            </a:extLst>
          </p:cNvPr>
          <p:cNvSpPr/>
          <p:nvPr/>
        </p:nvSpPr>
        <p:spPr>
          <a:xfrm>
            <a:off x="1048249" y="6404487"/>
            <a:ext cx="301752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D165F-6436-4FE3-AEA8-AA30B51AD3A0}"/>
              </a:ext>
            </a:extLst>
          </p:cNvPr>
          <p:cNvSpPr/>
          <p:nvPr/>
        </p:nvSpPr>
        <p:spPr>
          <a:xfrm>
            <a:off x="2835994" y="6415830"/>
            <a:ext cx="301752" cy="304800"/>
          </a:xfrm>
          <a:prstGeom prst="rect">
            <a:avLst/>
          </a:prstGeom>
          <a:noFill/>
          <a:ln w="38100">
            <a:solidFill>
              <a:srgbClr val="0031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5B9AF-C91E-4FA2-92D8-09F7BB7EC96A}"/>
              </a:ext>
            </a:extLst>
          </p:cNvPr>
          <p:cNvSpPr txBox="1"/>
          <p:nvPr/>
        </p:nvSpPr>
        <p:spPr>
          <a:xfrm>
            <a:off x="1447800" y="6326055"/>
            <a:ext cx="7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85075-5158-49F0-8DD8-4E4A639BBF11}"/>
              </a:ext>
            </a:extLst>
          </p:cNvPr>
          <p:cNvSpPr txBox="1"/>
          <p:nvPr/>
        </p:nvSpPr>
        <p:spPr>
          <a:xfrm>
            <a:off x="3235544" y="6337398"/>
            <a:ext cx="104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BC1DB-B64F-461E-9F51-40AB1DFF13B5}"/>
              </a:ext>
            </a:extLst>
          </p:cNvPr>
          <p:cNvSpPr txBox="1"/>
          <p:nvPr/>
        </p:nvSpPr>
        <p:spPr>
          <a:xfrm>
            <a:off x="6433847" y="930945"/>
            <a:ext cx="5758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Discovery of New Halide Perovskite</a:t>
            </a:r>
          </a:p>
        </p:txBody>
      </p:sp>
    </p:spTree>
    <p:extLst>
      <p:ext uri="{BB962C8B-B14F-4D97-AF65-F5344CB8AC3E}">
        <p14:creationId xmlns:p14="http://schemas.microsoft.com/office/powerpoint/2010/main" val="12279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8781-60B5-DD59-65D8-C439A1FE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Flipped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4957-FFF5-FB22-5115-9A033B85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53312"/>
            <a:ext cx="11582400" cy="522365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lectures are pre-recorded and will be available a week prior.</a:t>
            </a:r>
          </a:p>
          <a:p>
            <a:pPr>
              <a:lnSpc>
                <a:spcPct val="100000"/>
              </a:lnSpc>
            </a:pPr>
            <a:r>
              <a:rPr lang="en-US" dirty="0"/>
              <a:t>Students will watch the lecture at home, solve </a:t>
            </a:r>
            <a:r>
              <a:rPr lang="en-US"/>
              <a:t>problem sets </a:t>
            </a:r>
            <a:r>
              <a:rPr lang="en-US" dirty="0"/>
              <a:t>before the class. Students are encouraged to work together!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Problem set is to be submitted online before the class</a:t>
            </a:r>
            <a:r>
              <a:rPr lang="en-US" dirty="0"/>
              <a:t>. The effort and completeness will be graded.</a:t>
            </a:r>
          </a:p>
          <a:p>
            <a:pPr>
              <a:lnSpc>
                <a:spcPct val="100000"/>
              </a:lnSpc>
            </a:pPr>
            <a:r>
              <a:rPr lang="en-US" dirty="0"/>
              <a:t>During the class, students as many as the problems will be randomly selected to explain the solution to the class.</a:t>
            </a:r>
          </a:p>
          <a:p>
            <a:pPr>
              <a:lnSpc>
                <a:spcPct val="100000"/>
              </a:lnSpc>
            </a:pPr>
            <a:r>
              <a:rPr lang="en-US" dirty="0"/>
              <a:t>Students will get +1 point for presenting, -1 for absence, 0 for a pass or poor effort. These points will be </a:t>
            </a:r>
            <a:r>
              <a:rPr lang="en-US" b="1" dirty="0"/>
              <a:t>the basis for the participation score</a:t>
            </a:r>
            <a:r>
              <a:rPr lang="en-US" dirty="0"/>
              <a:t>. The accuracy of the solution is not graded.</a:t>
            </a:r>
          </a:p>
          <a:p>
            <a:pPr>
              <a:lnSpc>
                <a:spcPct val="100000"/>
              </a:lnSpc>
            </a:pPr>
            <a:r>
              <a:rPr lang="en-US" dirty="0"/>
              <a:t>All late assignments are accepted up to one week later at 50% credit.</a:t>
            </a:r>
          </a:p>
        </p:txBody>
      </p:sp>
    </p:spTree>
    <p:extLst>
      <p:ext uri="{BB962C8B-B14F-4D97-AF65-F5344CB8AC3E}">
        <p14:creationId xmlns:p14="http://schemas.microsoft.com/office/powerpoint/2010/main" val="76485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5F80-0CA7-C858-4C49-438E738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44FBD-0918-CFB7-28D4-B1F7700E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D1DF9-AE18-45A5-859D-182A1E6E6216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65FC7A-3D94-401C-0DDC-A030854AC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65993"/>
              </p:ext>
            </p:extLst>
          </p:nvPr>
        </p:nvGraphicFramePr>
        <p:xfrm>
          <a:off x="304800" y="1384882"/>
          <a:ext cx="11658600" cy="4018914"/>
        </p:xfrm>
        <a:graphic>
          <a:graphicData uri="http://schemas.openxmlformats.org/drawingml/2006/table">
            <a:tbl>
              <a:tblPr firstRow="1" lastRow="1" bandRow="1">
                <a:tableStyleId>{9D7B26C5-4107-4FEC-AEDC-1716B250A1EF}</a:tableStyleId>
              </a:tblPr>
              <a:tblGrid>
                <a:gridCol w="1073285">
                  <a:extLst>
                    <a:ext uri="{9D8B030D-6E8A-4147-A177-3AD203B41FA5}">
                      <a16:colId xmlns:a16="http://schemas.microsoft.com/office/drawing/2014/main" val="1727090233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3285386199"/>
                    </a:ext>
                  </a:extLst>
                </a:gridCol>
                <a:gridCol w="7308715">
                  <a:extLst>
                    <a:ext uri="{9D8B030D-6E8A-4147-A177-3AD203B41FA5}">
                      <a16:colId xmlns:a16="http://schemas.microsoft.com/office/drawing/2014/main" val="2139576691"/>
                    </a:ext>
                  </a:extLst>
                </a:gridCol>
              </a:tblGrid>
              <a:tr h="6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Grades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Item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9614976"/>
                  </a:ext>
                </a:extLst>
              </a:tr>
              <a:tr h="6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35%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Problem set submission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 be submitted online before the class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6457526"/>
                  </a:ext>
                </a:extLst>
              </a:tr>
              <a:tr h="6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35%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Participation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Presenting and explaining the solution of problem set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9464587"/>
                  </a:ext>
                </a:extLst>
              </a:tr>
              <a:tr h="6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Project proposal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page summary of the project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5000587"/>
                  </a:ext>
                </a:extLst>
              </a:tr>
              <a:tr h="6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20%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Project presentation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15-minute presentation of the project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0180486"/>
                  </a:ext>
                </a:extLst>
              </a:tr>
              <a:tr h="66981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100%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Total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601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36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8D1E36-5AEC-4006-814F-E5A87FD6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5063067" cy="3505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4E7B5-35A0-466C-8BE4-0E90D147D73E}"/>
              </a:ext>
            </a:extLst>
          </p:cNvPr>
          <p:cNvSpPr txBox="1"/>
          <p:nvPr/>
        </p:nvSpPr>
        <p:spPr>
          <a:xfrm>
            <a:off x="990600" y="838200"/>
            <a:ext cx="148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Turtle Bug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270827-F258-4E3E-9A5E-8775D64F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4226"/>
            <a:ext cx="5326346" cy="5338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B7C787-3571-4728-BFA2-9524D48FFCE0}"/>
              </a:ext>
            </a:extLst>
          </p:cNvPr>
          <p:cNvSpPr txBox="1"/>
          <p:nvPr/>
        </p:nvSpPr>
        <p:spPr>
          <a:xfrm>
            <a:off x="6564923" y="567173"/>
            <a:ext cx="463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Ulysses and the Trojan Horse Selfie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DADF5-97F0-0293-EAAA-A4C7F86B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Stable Diffusion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4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A5BD3F-F664-41EA-82CD-9EF77D8F62C9}"/>
              </a:ext>
            </a:extLst>
          </p:cNvPr>
          <p:cNvSpPr txBox="1"/>
          <p:nvPr/>
        </p:nvSpPr>
        <p:spPr>
          <a:xfrm>
            <a:off x="0" y="76200"/>
            <a:ext cx="2211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Stable Diffusion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4394DE-03EE-4243-A582-71D75051B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14196" r="3333" b="5246"/>
          <a:stretch/>
        </p:blipFill>
        <p:spPr>
          <a:xfrm>
            <a:off x="381000" y="990600"/>
            <a:ext cx="48006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D828E-C0BA-4890-84F6-67D3325EC7A6}"/>
              </a:ext>
            </a:extLst>
          </p:cNvPr>
          <p:cNvSpPr txBox="1"/>
          <p:nvPr/>
        </p:nvSpPr>
        <p:spPr>
          <a:xfrm>
            <a:off x="1828800" y="504092"/>
            <a:ext cx="145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Knight cat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5A0AF4-4761-4D82-A14C-22E0DB3D5EC0}"/>
              </a:ext>
            </a:extLst>
          </p:cNvPr>
          <p:cNvSpPr/>
          <p:nvPr/>
        </p:nvSpPr>
        <p:spPr>
          <a:xfrm>
            <a:off x="5943600" y="621268"/>
            <a:ext cx="5562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C1C1C"/>
                </a:solidFill>
                <a:latin typeface="Noto Sans"/>
              </a:rPr>
              <a:t>rainy neon cyberpunk mega city, </a:t>
            </a:r>
            <a:r>
              <a:rPr lang="en-US" b="1" dirty="0" err="1">
                <a:solidFill>
                  <a:srgbClr val="1C1C1C"/>
                </a:solidFill>
                <a:latin typeface="Noto Sans"/>
              </a:rPr>
              <a:t>scyscraper</a:t>
            </a:r>
            <a:r>
              <a:rPr lang="en-US" b="1" dirty="0">
                <a:solidFill>
                  <a:srgbClr val="1C1C1C"/>
                </a:solidFill>
                <a:latin typeface="Noto Sans"/>
              </a:rPr>
              <a:t>, cars, people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AA116-32C3-4ED7-8C1A-D9752EFA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82" y="1219200"/>
            <a:ext cx="6248400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82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5CCFF8-5BE2-4AF9-96DA-98E9939BEE42}"/>
              </a:ext>
            </a:extLst>
          </p:cNvPr>
          <p:cNvSpPr txBox="1"/>
          <p:nvPr/>
        </p:nvSpPr>
        <p:spPr>
          <a:xfrm>
            <a:off x="0" y="76200"/>
            <a:ext cx="1280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ChatGPT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9DB64-CAE6-4939-BB36-59F757BE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62000"/>
            <a:ext cx="5806943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3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133D0-A0EC-D290-1DED-1241E2FD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F8D498-9BBD-4CA3-C09C-9F8E587F5B7D}"/>
              </a:ext>
            </a:extLst>
          </p:cNvPr>
          <p:cNvSpPr txBox="1"/>
          <p:nvPr/>
        </p:nvSpPr>
        <p:spPr>
          <a:xfrm>
            <a:off x="0" y="76200"/>
            <a:ext cx="320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OpenAI Sora 2/18/2024</a:t>
            </a:r>
          </a:p>
        </p:txBody>
      </p:sp>
      <p:pic>
        <p:nvPicPr>
          <p:cNvPr id="7" name="Online Media 6" title="Introducing Sora — OpenAI’s text-to-video model">
            <a:hlinkClick r:id="" action="ppaction://media"/>
            <a:extLst>
              <a:ext uri="{FF2B5EF4-FFF2-40B4-BE49-F238E27FC236}">
                <a16:creationId xmlns:a16="http://schemas.microsoft.com/office/drawing/2014/main" id="{0E5A3E71-3C4F-F2F4-389E-C09664ED91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4513" y="589723"/>
            <a:ext cx="11102975" cy="62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0D2BB-14BF-4E1E-A8E9-8C85B2F3589A}"/>
              </a:ext>
            </a:extLst>
          </p:cNvPr>
          <p:cNvSpPr txBox="1"/>
          <p:nvPr/>
        </p:nvSpPr>
        <p:spPr>
          <a:xfrm>
            <a:off x="4170509" y="3044281"/>
            <a:ext cx="418441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Digital Chemistry</a:t>
            </a:r>
          </a:p>
        </p:txBody>
      </p:sp>
    </p:spTree>
    <p:extLst>
      <p:ext uri="{BB962C8B-B14F-4D97-AF65-F5344CB8AC3E}">
        <p14:creationId xmlns:p14="http://schemas.microsoft.com/office/powerpoint/2010/main" val="182417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7BF932-B573-4E73-BA00-6EE6FC2B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 of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26676-A7DC-4BB8-94D6-7D7DA5E0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0E9FC-6548-4D97-8DD1-9533945EA0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11FA7-16AB-4F96-BCA8-ACBAEAA0672B}"/>
              </a:ext>
            </a:extLst>
          </p:cNvPr>
          <p:cNvSpPr txBox="1"/>
          <p:nvPr/>
        </p:nvSpPr>
        <p:spPr>
          <a:xfrm>
            <a:off x="2291051" y="876017"/>
            <a:ext cx="2009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E1A4F-A15C-4450-9D49-B4D274824E9C}"/>
              </a:ext>
            </a:extLst>
          </p:cNvPr>
          <p:cNvSpPr txBox="1"/>
          <p:nvPr/>
        </p:nvSpPr>
        <p:spPr>
          <a:xfrm>
            <a:off x="7570834" y="876017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CB869-FEEB-4F53-9E9D-39DF08D48AF3}"/>
              </a:ext>
            </a:extLst>
          </p:cNvPr>
          <p:cNvSpPr txBox="1"/>
          <p:nvPr/>
        </p:nvSpPr>
        <p:spPr>
          <a:xfrm>
            <a:off x="7452212" y="3743980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4BDBE-71BF-460C-9D0D-619F776E0CB0}"/>
              </a:ext>
            </a:extLst>
          </p:cNvPr>
          <p:cNvSpPr txBox="1"/>
          <p:nvPr/>
        </p:nvSpPr>
        <p:spPr>
          <a:xfrm>
            <a:off x="2255624" y="3743980"/>
            <a:ext cx="2080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Science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53D7748-4EE2-42CA-8051-ECF94A09CF5D}"/>
              </a:ext>
            </a:extLst>
          </p:cNvPr>
          <p:cNvSpPr/>
          <p:nvPr/>
        </p:nvSpPr>
        <p:spPr>
          <a:xfrm>
            <a:off x="5257800" y="1759461"/>
            <a:ext cx="79857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F5B7D0E-218E-421E-9621-2C698E4619D6}"/>
              </a:ext>
            </a:extLst>
          </p:cNvPr>
          <p:cNvSpPr/>
          <p:nvPr/>
        </p:nvSpPr>
        <p:spPr>
          <a:xfrm rot="5400000">
            <a:off x="7825416" y="3195309"/>
            <a:ext cx="52321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9F581E-9DBB-4962-88A0-16F855A1D61F}"/>
              </a:ext>
            </a:extLst>
          </p:cNvPr>
          <p:cNvSpPr/>
          <p:nvPr/>
        </p:nvSpPr>
        <p:spPr>
          <a:xfrm rot="10800000">
            <a:off x="5279870" y="4636477"/>
            <a:ext cx="79857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Aristarchus: Biography, Facts &amp; Theory | Study.com">
            <a:extLst>
              <a:ext uri="{FF2B5EF4-FFF2-40B4-BE49-F238E27FC236}">
                <a16:creationId xmlns:a16="http://schemas.microsoft.com/office/drawing/2014/main" id="{01B6E78A-F9F9-4665-909F-0A7F0FBB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81" y="1409417"/>
            <a:ext cx="1970457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6BA60-1D3A-4373-AB50-9013E09A1B2B}"/>
              </a:ext>
            </a:extLst>
          </p:cNvPr>
          <p:cNvSpPr txBox="1"/>
          <p:nvPr/>
        </p:nvSpPr>
        <p:spPr>
          <a:xfrm>
            <a:off x="2486842" y="2814935"/>
            <a:ext cx="161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Aristarchus</a:t>
            </a:r>
          </a:p>
        </p:txBody>
      </p:sp>
      <p:pic>
        <p:nvPicPr>
          <p:cNvPr id="4102" name="Picture 6" descr="Who is Johannes Kepler?">
            <a:extLst>
              <a:ext uri="{FF2B5EF4-FFF2-40B4-BE49-F238E27FC236}">
                <a16:creationId xmlns:a16="http://schemas.microsoft.com/office/drawing/2014/main" id="{27BA4240-AB10-429F-BBDD-92FB13AE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44" y="1409417"/>
            <a:ext cx="2460156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A6D87C-9847-4B77-B72C-3AF72EAE0C00}"/>
              </a:ext>
            </a:extLst>
          </p:cNvPr>
          <p:cNvSpPr txBox="1"/>
          <p:nvPr/>
        </p:nvSpPr>
        <p:spPr>
          <a:xfrm>
            <a:off x="7562402" y="2814935"/>
            <a:ext cx="1007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Kepler</a:t>
            </a:r>
          </a:p>
        </p:txBody>
      </p:sp>
      <p:pic>
        <p:nvPicPr>
          <p:cNvPr id="4104" name="Picture 8" descr="Isaac Newton never gave up | Will Never Give Up">
            <a:extLst>
              <a:ext uri="{FF2B5EF4-FFF2-40B4-BE49-F238E27FC236}">
                <a16:creationId xmlns:a16="http://schemas.microsoft.com/office/drawing/2014/main" id="{86D89082-05B1-48AE-A2C6-E015E2C1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22" y="4267200"/>
            <a:ext cx="2057400" cy="14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76A298-ABB7-4AE1-A842-E9AB751F2DB8}"/>
              </a:ext>
            </a:extLst>
          </p:cNvPr>
          <p:cNvSpPr txBox="1"/>
          <p:nvPr/>
        </p:nvSpPr>
        <p:spPr>
          <a:xfrm>
            <a:off x="7110163" y="5697291"/>
            <a:ext cx="1912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Isaac Newton</a:t>
            </a:r>
          </a:p>
        </p:txBody>
      </p:sp>
      <p:pic>
        <p:nvPicPr>
          <p:cNvPr id="4106" name="Picture 10" descr="Discovering Extrasolar Planets with Deep Learning">
            <a:extLst>
              <a:ext uri="{FF2B5EF4-FFF2-40B4-BE49-F238E27FC236}">
                <a16:creationId xmlns:a16="http://schemas.microsoft.com/office/drawing/2014/main" id="{89E1C448-24B1-4AD7-95D0-8AFDDC38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16" y="4267200"/>
            <a:ext cx="2216986" cy="14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ADC7D4-7226-4821-9549-BDA252688E2E}"/>
              </a:ext>
            </a:extLst>
          </p:cNvPr>
          <p:cNvSpPr txBox="1"/>
          <p:nvPr/>
        </p:nvSpPr>
        <p:spPr>
          <a:xfrm>
            <a:off x="1334019" y="5715000"/>
            <a:ext cx="392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Discovery of new planets from planets’ motion</a:t>
            </a:r>
          </a:p>
        </p:txBody>
      </p:sp>
    </p:spTree>
    <p:extLst>
      <p:ext uri="{BB962C8B-B14F-4D97-AF65-F5344CB8AC3E}">
        <p14:creationId xmlns:p14="http://schemas.microsoft.com/office/powerpoint/2010/main" val="41391141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2.9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CCEI-PresentationTemplate</Template>
  <TotalTime>161662</TotalTime>
  <Words>513</Words>
  <Application>Microsoft Office PowerPoint</Application>
  <PresentationFormat>Widescreen</PresentationFormat>
  <Paragraphs>114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Noto Sans</vt:lpstr>
      <vt:lpstr>Custom Design</vt:lpstr>
      <vt:lpstr>Artificial Intelligence</vt:lpstr>
      <vt:lpstr>Artificial Intelligence is everywhere</vt:lpstr>
      <vt:lpstr>Tesla self driving</vt:lpstr>
      <vt:lpstr>Stable Diffusion</vt:lpstr>
      <vt:lpstr>PowerPoint Presentation</vt:lpstr>
      <vt:lpstr>PowerPoint Presentation</vt:lpstr>
      <vt:lpstr>PowerPoint Presentation</vt:lpstr>
      <vt:lpstr>PowerPoint Presentation</vt:lpstr>
      <vt:lpstr>Evolution of Science</vt:lpstr>
      <vt:lpstr>Renewable Energy Society Portfolio</vt:lpstr>
      <vt:lpstr>Innovation Needed to Cut Emissions</vt:lpstr>
      <vt:lpstr>Carbon Budget and Need for Accelerated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Flipped Learning</vt:lpstr>
      <vt:lpstr>Grades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Principles Microkinetic Modeling of Steam Reforming  of a Water-soluble Bio-oil Fraction  for in situ H2  Production</dc:title>
  <dc:creator>Alexander Mironenko</dc:creator>
  <cp:lastModifiedBy>Geun Ho Gu</cp:lastModifiedBy>
  <cp:revision>16829</cp:revision>
  <cp:lastPrinted>2015-01-07T05:27:20Z</cp:lastPrinted>
  <dcterms:created xsi:type="dcterms:W3CDTF">2013-08-13T18:51:32Z</dcterms:created>
  <dcterms:modified xsi:type="dcterms:W3CDTF">2024-02-25T08:00:22Z</dcterms:modified>
</cp:coreProperties>
</file>